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304" r:id="rId5"/>
    <p:sldId id="306" r:id="rId6"/>
    <p:sldId id="312" r:id="rId7"/>
    <p:sldId id="302" r:id="rId8"/>
    <p:sldId id="307" r:id="rId9"/>
    <p:sldId id="309" r:id="rId10"/>
    <p:sldId id="308" r:id="rId11"/>
    <p:sldId id="310" r:id="rId12"/>
    <p:sldId id="313" r:id="rId13"/>
    <p:sldId id="292" r:id="rId14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005DAA"/>
    <a:srgbClr val="B81020"/>
    <a:srgbClr val="BE84C6"/>
    <a:srgbClr val="592C5F"/>
    <a:srgbClr val="F97F9F"/>
    <a:srgbClr val="B50938"/>
    <a:srgbClr val="C1E2A8"/>
    <a:srgbClr val="5E9732"/>
    <a:srgbClr val="93CE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720"/>
    </p:cViewPr>
  </p:sorterViewPr>
  <p:notesViewPr>
    <p:cSldViewPr snapToGrid="0">
      <p:cViewPr varScale="1">
        <p:scale>
          <a:sx n="68" d="100"/>
          <a:sy n="68" d="100"/>
        </p:scale>
        <p:origin x="1986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B8673A-04D8-4017-AEA9-AD78F6C54E2C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CF07426-DA1A-4BDD-881A-58F7329D7F2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06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5BEFCB-7B8B-42EB-837C-1428990C6B61}" type="datetimeFigureOut">
              <a:rPr lang="en-US" smtClean="0"/>
              <a:t>8/27/2024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94EBB1C-6689-4566-BC6A-033D81CB76B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19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1002" y="5952204"/>
            <a:ext cx="2507719" cy="853236"/>
          </a:xfrm>
          <a:prstGeom prst="rect">
            <a:avLst/>
          </a:prstGeom>
        </p:spPr>
      </p:pic>
      <p:sp>
        <p:nvSpPr>
          <p:cNvPr id="11" name="Text Placeholder 10"/>
          <p:cNvSpPr>
            <a:spLocks noGrp="1"/>
          </p:cNvSpPr>
          <p:nvPr>
            <p:ph type="body" sz="quarter" idx="16" hasCustomPrompt="1"/>
          </p:nvPr>
        </p:nvSpPr>
        <p:spPr>
          <a:xfrm>
            <a:off x="220980" y="5264943"/>
            <a:ext cx="9360022" cy="1063009"/>
          </a:xfrm>
        </p:spPr>
        <p:txBody>
          <a:bodyPr anchor="b">
            <a:normAutofit/>
          </a:bodyPr>
          <a:lstStyle>
            <a:lvl1pPr marL="0" indent="0">
              <a:buNone/>
              <a:defRPr sz="2400" baseline="0"/>
            </a:lvl1pPr>
          </a:lstStyle>
          <a:p>
            <a:pPr lvl="0"/>
            <a:r>
              <a:rPr lang="en-US" dirty="0"/>
              <a:t>Weekday, Month DD, YYYY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220980" y="1770342"/>
            <a:ext cx="11750040" cy="1928812"/>
          </a:xfrm>
        </p:spPr>
        <p:txBody>
          <a:bodyPr anchor="b"/>
          <a:lstStyle>
            <a:lvl1pPr algn="l">
              <a:defRPr sz="6000" b="1"/>
            </a:lvl1pPr>
          </a:lstStyle>
          <a:p>
            <a:r>
              <a:rPr lang="en-US" dirty="0"/>
              <a:t>Enter Presentation Title</a:t>
            </a:r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20980" y="4038600"/>
            <a:ext cx="11750040" cy="886897"/>
          </a:xfrm>
        </p:spPr>
        <p:txBody>
          <a:bodyPr anchor="b"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Enter presentation subtitle or author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39680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310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3564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dpi="0" rotWithShape="1">
          <a:blip r:embed="rId2">
            <a:lum/>
          </a:blip>
          <a:srcRect/>
          <a:tile tx="0" ty="0" sx="100000" sy="100000" flip="none" algn="ctr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745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9525"/>
            <a:ext cx="12192000" cy="786384"/>
          </a:xfrm>
          <a:solidFill>
            <a:srgbClr val="005DAA"/>
          </a:solidFill>
        </p:spPr>
        <p:txBody>
          <a:bodyPr lIns="274320" rIns="274320"/>
          <a:lstStyle>
            <a:lvl1pPr>
              <a:defRPr u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78282" y="6476874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67223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57556" y="877986"/>
            <a:ext cx="11676888" cy="53858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299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9525"/>
            <a:ext cx="12192000" cy="786384"/>
          </a:xfrm>
          <a:solidFill>
            <a:srgbClr val="005DAA"/>
          </a:solidFill>
        </p:spPr>
        <p:txBody>
          <a:bodyPr lIns="274320" rIns="274320"/>
          <a:lstStyle>
            <a:lvl1pPr>
              <a:defRPr u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257556" y="886885"/>
            <a:ext cx="11676888" cy="662832"/>
          </a:xfrm>
        </p:spPr>
        <p:txBody>
          <a:bodyPr lIns="0" rIns="0" anchor="ctr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57556" y="1549716"/>
            <a:ext cx="11676888" cy="47249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80658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299" y="6486095"/>
            <a:ext cx="1315915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223345" y="1709739"/>
            <a:ext cx="11745311" cy="2483890"/>
          </a:xfrm>
        </p:spPr>
        <p:txBody>
          <a:bodyPr anchor="b"/>
          <a:lstStyle>
            <a:lvl1pPr>
              <a:defRPr sz="6000" b="1"/>
            </a:lvl1pPr>
          </a:lstStyle>
          <a:p>
            <a:r>
              <a:rPr lang="en-US" dirty="0"/>
              <a:t>Enter Section Title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23345" y="4587766"/>
            <a:ext cx="11745310" cy="1187044"/>
          </a:xfrm>
        </p:spPr>
        <p:txBody>
          <a:bodyPr anchor="b"/>
          <a:lstStyle>
            <a:lvl1pPr marL="0" indent="0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Enter section subtitle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453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2000" cy="786384"/>
          </a:xfrm>
          <a:solidFill>
            <a:srgbClr val="005DAA"/>
          </a:solidFill>
        </p:spPr>
        <p:txBody>
          <a:bodyPr lIns="274320" rIns="274320"/>
          <a:lstStyle>
            <a:lvl1pPr>
              <a:defRPr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236483" y="935152"/>
            <a:ext cx="5715000" cy="5392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6219444" y="935152"/>
            <a:ext cx="5715000" cy="53929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76870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52429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_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" y="0"/>
            <a:ext cx="12188952" cy="786384"/>
          </a:xfrm>
          <a:solidFill>
            <a:srgbClr val="005DAA"/>
          </a:solidFill>
        </p:spPr>
        <p:txBody>
          <a:bodyPr lIns="274320" rIns="274320"/>
          <a:lstStyle>
            <a:lvl1pPr>
              <a:defRPr u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15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6032" y="798089"/>
            <a:ext cx="5727700" cy="731996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256032" y="1530084"/>
            <a:ext cx="5741543" cy="4846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Content Placeholder 5"/>
          <p:cNvSpPr>
            <a:spLocks noGrp="1"/>
          </p:cNvSpPr>
          <p:nvPr>
            <p:ph sz="quarter" idx="4"/>
          </p:nvPr>
        </p:nvSpPr>
        <p:spPr>
          <a:xfrm>
            <a:off x="6186042" y="1530084"/>
            <a:ext cx="5709920" cy="4846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88074" y="786384"/>
            <a:ext cx="5705856" cy="731995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Enter subtitle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0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12191999" cy="786384"/>
          </a:xfrm>
          <a:solidFill>
            <a:srgbClr val="005DAA"/>
          </a:solidFill>
        </p:spPr>
        <p:txBody>
          <a:bodyPr lIns="274320" rIns="274320" anchor="ctr">
            <a:norm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886968"/>
            <a:ext cx="4400428" cy="55138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The quick brown fox jumps over the lazy dog. 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751832" y="886968"/>
            <a:ext cx="7150608" cy="55138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325102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-5992"/>
            <a:ext cx="12192000" cy="786384"/>
          </a:xfrm>
          <a:solidFill>
            <a:srgbClr val="005DAA"/>
          </a:solidFill>
        </p:spPr>
        <p:txBody>
          <a:bodyPr lIns="274320" rIns="274320" anchor="ctr">
            <a:normAutofit/>
          </a:bodyPr>
          <a:lstStyle>
            <a:lvl1pPr>
              <a:defRPr sz="4400"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0937" y="886968"/>
            <a:ext cx="7031503" cy="55014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6032" y="886968"/>
            <a:ext cx="4398264" cy="550147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Enter photo caption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6476871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31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" y="0"/>
            <a:ext cx="12188952" cy="786384"/>
          </a:xfrm>
          <a:solidFill>
            <a:srgbClr val="005DAA"/>
          </a:solidFill>
        </p:spPr>
        <p:txBody>
          <a:bodyPr lIns="274320" rIns="274320"/>
          <a:lstStyle>
            <a:lvl1pPr>
              <a:defRPr u="none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Enter slide title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80344" y="6476873"/>
            <a:ext cx="1054100" cy="365125"/>
          </a:xfrm>
        </p:spPr>
        <p:txBody>
          <a:bodyPr/>
          <a:lstStyle/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3920692" y="6476871"/>
            <a:ext cx="4350617" cy="365125"/>
          </a:xfrm>
        </p:spPr>
        <p:txBody>
          <a:bodyPr anchor="ctr"/>
          <a:lstStyle>
            <a:lvl1pPr marL="0" indent="0">
              <a:buNone/>
              <a:defRPr lang="en-US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Enter citation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0" y="6476870"/>
            <a:ext cx="1984248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898989"/>
                </a:solidFill>
              </a:rPr>
              <a:t>Division of Global HIV</a:t>
            </a:r>
            <a:r>
              <a:rPr lang="en-US" sz="1200" baseline="0" dirty="0">
                <a:solidFill>
                  <a:srgbClr val="898989"/>
                </a:solidFill>
              </a:rPr>
              <a:t> &amp; TB</a:t>
            </a:r>
            <a:endParaRPr 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968259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49287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Division of Global HIV &amp; TB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E477-088D-487D-A482-1547B74FD1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378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0" r:id="rId3"/>
    <p:sldLayoutId id="2147483651" r:id="rId4"/>
    <p:sldLayoutId id="2147483661" r:id="rId5"/>
    <p:sldLayoutId id="2147483663" r:id="rId6"/>
    <p:sldLayoutId id="2147483656" r:id="rId7"/>
    <p:sldLayoutId id="2147483657" r:id="rId8"/>
    <p:sldLayoutId id="2147483654" r:id="rId9"/>
    <p:sldLayoutId id="2147483655" r:id="rId10"/>
    <p:sldLayoutId id="2147483658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panose="02070309020205020404" pitchFamily="49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6"/>
          </p:nvPr>
        </p:nvSpPr>
        <p:spPr>
          <a:xfrm>
            <a:off x="220980" y="5292651"/>
            <a:ext cx="9360022" cy="1063009"/>
          </a:xfrm>
        </p:spPr>
        <p:txBody>
          <a:bodyPr/>
          <a:lstStyle/>
          <a:p>
            <a:r>
              <a:rPr lang="en-US" dirty="0"/>
              <a:t>RTCQI Best Practice Workshop-Western Hemisphere Region</a:t>
            </a: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Using Dilution Panel to Monitor Kit Quality 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International Laboratory Branch- Serology &amp; Incidence Team</a:t>
            </a:r>
          </a:p>
        </p:txBody>
      </p:sp>
    </p:spTree>
    <p:extLst>
      <p:ext uri="{BB962C8B-B14F-4D97-AF65-F5344CB8AC3E}">
        <p14:creationId xmlns:p14="http://schemas.microsoft.com/office/powerpoint/2010/main" val="160155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10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Please contact the CDC ILB team for any follow up questions! </a:t>
            </a:r>
          </a:p>
        </p:txBody>
      </p:sp>
    </p:spTree>
    <p:extLst>
      <p:ext uri="{BB962C8B-B14F-4D97-AF65-F5344CB8AC3E}">
        <p14:creationId xmlns:p14="http://schemas.microsoft.com/office/powerpoint/2010/main" val="2573888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To verify the performance of test kit at national level before distribution</a:t>
            </a:r>
          </a:p>
          <a:p>
            <a:pPr lvl="1"/>
            <a:r>
              <a:rPr lang="en-US" sz="2800" dirty="0"/>
              <a:t>New kit lot</a:t>
            </a:r>
          </a:p>
          <a:p>
            <a:pPr lvl="1"/>
            <a:r>
              <a:rPr lang="en-US" sz="2800" dirty="0"/>
              <a:t>New shipment</a:t>
            </a:r>
          </a:p>
          <a:p>
            <a:pPr lvl="1"/>
            <a:r>
              <a:rPr lang="en-US" sz="2800" dirty="0"/>
              <a:t>When temperature exceeds manufacturer’s recommendations</a:t>
            </a:r>
          </a:p>
          <a:p>
            <a:r>
              <a:rPr lang="en-US" sz="3200" dirty="0"/>
              <a:t>To conduct post-market surveillance of kit after distribution</a:t>
            </a:r>
          </a:p>
          <a:p>
            <a:pPr lvl="1"/>
            <a:r>
              <a:rPr lang="en-US" sz="2800" dirty="0"/>
              <a:t>Appropriate storage at site level</a:t>
            </a:r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94143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20FC7-C5FC-813A-D021-E8298B37A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Panel Preparation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926B230-8462-F1A7-4948-6207986C1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D863CD-ACEE-CDB1-1E37-B8E62BBFE2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9CC8FD-145B-2A9F-5312-CB074A32A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prstClr val="black"/>
                </a:solidFill>
              </a:rPr>
              <a:t>Identify and select 2 HIV positive plasma units. 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Positive or reactive by all HIV testing methods used in country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Bulk volume</a:t>
            </a: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sz="2800" dirty="0">
                <a:solidFill>
                  <a:prstClr val="black"/>
                </a:solidFill>
              </a:rPr>
              <a:t>Identify and select at least one HIV negative plasma units </a:t>
            </a:r>
            <a:r>
              <a:rPr lang="en-US" dirty="0">
                <a:solidFill>
                  <a:prstClr val="black"/>
                </a:solidFill>
              </a:rPr>
              <a:t>(or</a:t>
            </a:r>
            <a:r>
              <a:rPr lang="en-US" sz="2800" dirty="0">
                <a:solidFill>
                  <a:prstClr val="black"/>
                </a:solidFill>
              </a:rPr>
              <a:t> base matrix) 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Negative by all tests or base matrix (can be purchased commercially), if available. 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defRPr/>
            </a:pPr>
            <a:r>
              <a:rPr lang="en-US" dirty="0">
                <a:solidFill>
                  <a:prstClr val="black"/>
                </a:solidFill>
              </a:rPr>
              <a:t>Make sure that samples are clear of any clots or fibroids.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Include at least one HIV-2 specimen if the kits claim both HIV-1 and HIV-2 diagnosis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Develop an SOP to prepare dilution panels</a:t>
            </a:r>
          </a:p>
          <a:p>
            <a:pPr marL="800100" lvl="1" indent="-342900">
              <a:lnSpc>
                <a:spcPct val="10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600" dirty="0">
                <a:solidFill>
                  <a:prstClr val="black"/>
                </a:solidFill>
                <a:latin typeface="Calibri"/>
              </a:rPr>
              <a:t>Generic SOP available on RTCQI website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342900" lvl="0" indent="-342900">
              <a:lnSpc>
                <a:spcPct val="100000"/>
              </a:lnSpc>
              <a:spcBef>
                <a:spcPct val="20000"/>
              </a:spcBef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793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Preparation of dilution panel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1356" y="1487586"/>
            <a:ext cx="11676888" cy="4198839"/>
          </a:xfr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000" dirty="0">
                <a:solidFill>
                  <a:prstClr val="black"/>
                </a:solidFill>
                <a:latin typeface="Calibri"/>
              </a:rPr>
              <a:t>Calculate the amount of negative plasma required for preparing 1 dilution set 10 times with 5-fold dilution factor. Follow the same procedure for set #2.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Aliquot specimens (400ul), label and store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 number of specimens = 20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013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Dilution schematic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5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1F9549AD-923B-3BCA-5748-0E846A1068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2466" y="776859"/>
            <a:ext cx="7178532" cy="3447802"/>
          </a:xfr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D6F04D0-5105-2175-C368-D11736B5543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179" t="10449" r="344" b="35834"/>
          <a:stretch/>
        </p:blipFill>
        <p:spPr>
          <a:xfrm>
            <a:off x="1756892" y="4224661"/>
            <a:ext cx="9123452" cy="2619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65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 Results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6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69794" y="1634213"/>
            <a:ext cx="9317131" cy="3407687"/>
          </a:xfrm>
        </p:spPr>
        <p:txBody>
          <a:bodyPr/>
          <a:lstStyle/>
          <a:p>
            <a:r>
              <a:rPr lang="en-US" sz="3200" dirty="0"/>
              <a:t>Once panel is prepared have it tested to create your reference results</a:t>
            </a:r>
          </a:p>
          <a:p>
            <a:pPr lvl="1"/>
            <a:r>
              <a:rPr lang="en-US" sz="2800" dirty="0"/>
              <a:t>Three different operators should perform testing on all HIV rapid tests used in the testing algorithm with this panel</a:t>
            </a:r>
          </a:p>
          <a:p>
            <a:pPr lvl="1"/>
            <a:r>
              <a:rPr lang="en-US" sz="2800" dirty="0"/>
              <a:t>Use the 2 out of 3 results in agreement for final result for a particular specimen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726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 Fail Criteria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7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Kit Lot should be approved if:</a:t>
            </a:r>
          </a:p>
          <a:p>
            <a:pPr lvl="1"/>
            <a:r>
              <a:rPr lang="en-US" sz="2800" dirty="0"/>
              <a:t>Expected overall agreement between reference data and new kit lot is 90% or higher (minimum 90/100) = PASS</a:t>
            </a:r>
          </a:p>
          <a:p>
            <a:pPr lvl="1"/>
            <a:r>
              <a:rPr lang="en-US" sz="2800" dirty="0"/>
              <a:t>&amp; there is only a variation of +/- 1 dilution per panel</a:t>
            </a:r>
          </a:p>
          <a:p>
            <a:r>
              <a:rPr lang="en-US" sz="3200" dirty="0"/>
              <a:t>If test results are not acceptable, then troubleshooting and additional testing are necessary</a:t>
            </a:r>
          </a:p>
          <a:p>
            <a:r>
              <a:rPr lang="en-US" sz="3200" dirty="0"/>
              <a:t>If problem persists, the lot must be rejected and cannot be used for testing</a:t>
            </a:r>
          </a:p>
        </p:txBody>
      </p:sp>
    </p:spTree>
    <p:extLst>
      <p:ext uri="{BB962C8B-B14F-4D97-AF65-F5344CB8AC3E}">
        <p14:creationId xmlns:p14="http://schemas.microsoft.com/office/powerpoint/2010/main" val="38864828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Comparative Results on Dilution Panels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5C43A5B-A046-50B0-8713-9A654E9DA65E}"/>
              </a:ext>
            </a:extLst>
          </p:cNvPr>
          <p:cNvGraphicFramePr>
            <a:graphicFrameLocks noGrp="1"/>
          </p:cNvGraphicFramePr>
          <p:nvPr/>
        </p:nvGraphicFramePr>
        <p:xfrm>
          <a:off x="6553200" y="857251"/>
          <a:ext cx="3733800" cy="26431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32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Dilution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latin typeface="Arial"/>
                        </a:rPr>
                        <a:t>Spec ID</a:t>
                      </a: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A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D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E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2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3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4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6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15625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7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78125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8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390625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9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1953125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       Agreement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Ref Lot</a:t>
                      </a:r>
                      <a:endParaRPr lang="en-US" sz="9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90%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80%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9B1E5028-A644-BFC8-C76E-000F39739365}"/>
              </a:ext>
            </a:extLst>
          </p:cNvPr>
          <p:cNvGraphicFramePr>
            <a:graphicFrameLocks noGrp="1"/>
          </p:cNvGraphicFramePr>
          <p:nvPr/>
        </p:nvGraphicFramePr>
        <p:xfrm>
          <a:off x="6553200" y="3571876"/>
          <a:ext cx="3733800" cy="263769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3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 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Dilution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latin typeface="+mn-lt"/>
                        </a:rPr>
                        <a:t>Spec ID</a:t>
                      </a: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A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D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E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11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12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13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7827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14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16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15625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17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78125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18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390625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19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1953125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20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       Agreement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Ref Lot</a:t>
                      </a:r>
                      <a:endParaRPr lang="en-US" sz="9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80%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70%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2C65099-AA89-F53F-82BD-E3FFC97640A5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857251"/>
          <a:ext cx="3733800" cy="26431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32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u="none" strike="noStrike" dirty="0"/>
                        <a:t>Dilution</a:t>
                      </a:r>
                      <a:endParaRPr lang="en-US" sz="11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latin typeface="Arial"/>
                        </a:rPr>
                        <a:t>Spec ID</a:t>
                      </a: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A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B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C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2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3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4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6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15625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7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78125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8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390625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9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1953125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      Agreement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Ref Lot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100%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100%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A40C2CA7-65F5-F8BA-2543-73985AD48F7A}"/>
              </a:ext>
            </a:extLst>
          </p:cNvPr>
          <p:cNvGraphicFramePr>
            <a:graphicFrameLocks noGrp="1"/>
          </p:cNvGraphicFramePr>
          <p:nvPr/>
        </p:nvGraphicFramePr>
        <p:xfrm>
          <a:off x="2286000" y="3571876"/>
          <a:ext cx="3733800" cy="264318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9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11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89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95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3322"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New lot</a:t>
                      </a:r>
                      <a:endParaRPr lang="en-US" sz="900" b="1" i="0" u="none" strike="noStrike" dirty="0">
                        <a:solidFill>
                          <a:srgbClr val="0070C0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Dilution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latin typeface="+mn-lt"/>
                        </a:rPr>
                        <a:t>Spec ID</a:t>
                      </a: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A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B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/>
                        <a:t>Lot C</a:t>
                      </a:r>
                      <a:endParaRPr lang="en-US" sz="11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11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12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13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14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16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15625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17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P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u="none" strike="noStrike" dirty="0">
                          <a:solidFill>
                            <a:schemeClr val="bg1"/>
                          </a:solidFill>
                        </a:rPr>
                        <a:t>N</a:t>
                      </a:r>
                      <a:endParaRPr lang="en-US" sz="9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525" marR="9525" marT="8930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78125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18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390625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19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r" fontAlgn="b"/>
                      <a:r>
                        <a:rPr lang="en-US" sz="900" u="none" strike="noStrike" dirty="0"/>
                        <a:t>1953125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RTV-DT 20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N</a:t>
                      </a:r>
                      <a:endParaRPr lang="en-US" sz="900" b="1" i="0" u="none" strike="noStrike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332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/>
                        <a:t>      Agreement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Ref Lot</a:t>
                      </a:r>
                      <a:endParaRPr lang="en-US" sz="900" b="1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100%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/>
                        <a:t>90%</a:t>
                      </a:r>
                      <a:endParaRPr lang="en-US" sz="900" b="0" i="0" u="none" strike="noStrike" dirty="0">
                        <a:latin typeface="Arial"/>
                      </a:endParaRPr>
                    </a:p>
                  </a:txBody>
                  <a:tcPr marL="9525" marR="9525" marT="893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0" name="TextBox 7">
            <a:extLst>
              <a:ext uri="{FF2B5EF4-FFF2-40B4-BE49-F238E27FC236}">
                <a16:creationId xmlns:a16="http://schemas.microsoft.com/office/drawing/2014/main" id="{6ED32AF0-9290-03CA-2B87-9CFED5B194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357939"/>
            <a:ext cx="3581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Overall agreement                         100%      95%</a:t>
            </a:r>
          </a:p>
        </p:txBody>
      </p:sp>
      <p:sp>
        <p:nvSpPr>
          <p:cNvPr id="11" name="TextBox 8">
            <a:extLst>
              <a:ext uri="{FF2B5EF4-FFF2-40B4-BE49-F238E27FC236}">
                <a16:creationId xmlns:a16="http://schemas.microsoft.com/office/drawing/2014/main" id="{B0FE06C0-41AF-E1CA-8B03-4BE54260B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6357939"/>
            <a:ext cx="3581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Overall agreement                           85%      75%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7E181A-E353-CC63-08EC-9A28C795905C}"/>
              </a:ext>
            </a:extLst>
          </p:cNvPr>
          <p:cNvSpPr txBox="1"/>
          <p:nvPr/>
        </p:nvSpPr>
        <p:spPr>
          <a:xfrm rot="16200000">
            <a:off x="21737" y="3334138"/>
            <a:ext cx="3679212" cy="33855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</a:rPr>
              <a:t>Dilution panel 2                  Dilution panel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CAB2C2-8028-C70A-2465-7B9DB5F2E031}"/>
              </a:ext>
            </a:extLst>
          </p:cNvPr>
          <p:cNvSpPr/>
          <p:nvPr/>
        </p:nvSpPr>
        <p:spPr>
          <a:xfrm>
            <a:off x="4267200" y="1066800"/>
            <a:ext cx="533400" cy="5181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A0FEAD8-CBAD-580A-AA2F-A45DD7CDF763}"/>
              </a:ext>
            </a:extLst>
          </p:cNvPr>
          <p:cNvSpPr/>
          <p:nvPr/>
        </p:nvSpPr>
        <p:spPr>
          <a:xfrm>
            <a:off x="8534400" y="1066800"/>
            <a:ext cx="533400" cy="5181600"/>
          </a:xfrm>
          <a:prstGeom prst="rect">
            <a:avLst/>
          </a:prstGeom>
          <a:solidFill>
            <a:srgbClr val="FF00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A4D6033-2CAC-F4A9-3FF4-95CAB63D75EB}"/>
              </a:ext>
            </a:extLst>
          </p:cNvPr>
          <p:cNvSpPr/>
          <p:nvPr/>
        </p:nvSpPr>
        <p:spPr>
          <a:xfrm>
            <a:off x="5334000" y="5105400"/>
            <a:ext cx="762000" cy="381000"/>
          </a:xfrm>
          <a:prstGeom prst="ellipse">
            <a:avLst/>
          </a:prstGeom>
          <a:solidFill>
            <a:srgbClr val="00B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9AC960A-3FC6-3685-5A1E-2EF57C445CEC}"/>
              </a:ext>
            </a:extLst>
          </p:cNvPr>
          <p:cNvSpPr/>
          <p:nvPr/>
        </p:nvSpPr>
        <p:spPr>
          <a:xfrm>
            <a:off x="8915400" y="2625436"/>
            <a:ext cx="1524000" cy="533400"/>
          </a:xfrm>
          <a:prstGeom prst="ellipse">
            <a:avLst/>
          </a:prstGeom>
          <a:solidFill>
            <a:srgbClr val="00B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81ED68E5-2782-9070-559F-21DB485E6289}"/>
              </a:ext>
            </a:extLst>
          </p:cNvPr>
          <p:cNvSpPr/>
          <p:nvPr/>
        </p:nvSpPr>
        <p:spPr>
          <a:xfrm>
            <a:off x="8915400" y="4724400"/>
            <a:ext cx="1524000" cy="762000"/>
          </a:xfrm>
          <a:prstGeom prst="ellipse">
            <a:avLst/>
          </a:prstGeom>
          <a:solidFill>
            <a:srgbClr val="00B050">
              <a:alpha val="34902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50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9E477-088D-487D-A482-1547B74FD154}" type="slidenum">
              <a:rPr lang="en-US" smtClean="0"/>
              <a:t>9</a:t>
            </a:fld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5494" y="2152604"/>
            <a:ext cx="11676888" cy="301052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lot-to-lot reference panel should be stored at -20°C or below for long-term storage, but once a set has been thawed, it should be kept at 4°C for up to 7 days</a:t>
            </a:r>
          </a:p>
          <a:p>
            <a:r>
              <a:rPr lang="en-US" dirty="0"/>
              <a:t>Kit quality monitoring is necessary to prevent use of suboptimal kit lots</a:t>
            </a:r>
            <a:endParaRPr lang="en-US" dirty="0">
              <a:solidFill>
                <a:prstClr val="black"/>
              </a:solidFill>
            </a:endParaRPr>
          </a:p>
          <a:p>
            <a:r>
              <a:rPr lang="en-US" dirty="0"/>
              <a:t>Kit quality monitoring is one of the RTCQI Pillars, and most laboratory regulations and accreditation standards require the evaluation of each new kit lot prior to use</a:t>
            </a:r>
          </a:p>
        </p:txBody>
      </p:sp>
    </p:spTree>
    <p:extLst>
      <p:ext uri="{BB962C8B-B14F-4D97-AF65-F5344CB8AC3E}">
        <p14:creationId xmlns:p14="http://schemas.microsoft.com/office/powerpoint/2010/main" val="727286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GHT">
      <a:dk1>
        <a:sysClr val="windowText" lastClr="000000"/>
      </a:dk1>
      <a:lt1>
        <a:sysClr val="window" lastClr="FFFFFF"/>
      </a:lt1>
      <a:dk2>
        <a:srgbClr val="4B94DD"/>
      </a:dk2>
      <a:lt2>
        <a:srgbClr val="D5E6F7"/>
      </a:lt2>
      <a:accent1>
        <a:srgbClr val="005EAA"/>
      </a:accent1>
      <a:accent2>
        <a:srgbClr val="4B94DD"/>
      </a:accent2>
      <a:accent3>
        <a:srgbClr val="B81020"/>
      </a:accent3>
      <a:accent4>
        <a:srgbClr val="FF6D82"/>
      </a:accent4>
      <a:accent5>
        <a:srgbClr val="7F7F7F"/>
      </a:accent5>
      <a:accent6>
        <a:srgbClr val="3E3E3E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it quality monitoring_RTCQI workshop_5.28.24" id="{14F3D44A-5990-4C30-906D-79997B97BF99}" vid="{6B46406A-A7DB-4666-85FA-1CA63C10053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87F5FF27D5830488CADF2E081BCCF5A" ma:contentTypeVersion="13" ma:contentTypeDescription="Create a new document." ma:contentTypeScope="" ma:versionID="fecaef3fc37a69ce273598797f8cd7f4">
  <xsd:schema xmlns:xsd="http://www.w3.org/2001/XMLSchema" xmlns:xs="http://www.w3.org/2001/XMLSchema" xmlns:p="http://schemas.microsoft.com/office/2006/metadata/properties" xmlns:ns2="be3c1013-821e-4e98-bbfa-76f80fde421a" xmlns:ns3="4dc5e71a-92c4-4f6d-817f-dfbfbdb6be1d" targetNamespace="http://schemas.microsoft.com/office/2006/metadata/properties" ma:root="true" ma:fieldsID="9dfedb2b43efe4eda230c1e38dc65362" ns2:_="" ns3:_="">
    <xsd:import namespace="be3c1013-821e-4e98-bbfa-76f80fde421a"/>
    <xsd:import namespace="4dc5e71a-92c4-4f6d-817f-dfbfbdb6be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c1013-821e-4e98-bbfa-76f80fde42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9353dbe8-8260-4ccf-8219-3d2995e6fa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c5e71a-92c4-4f6d-817f-dfbfbdb6be1d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2390015d-917b-43c1-bbf7-0a9752631af6}" ma:internalName="TaxCatchAll" ma:showField="CatchAllData" ma:web="4dc5e71a-92c4-4f6d-817f-dfbfbdb6be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dc5e71a-92c4-4f6d-817f-dfbfbdb6be1d" xsi:nil="true"/>
    <lcf76f155ced4ddcb4097134ff3c332f xmlns="be3c1013-821e-4e98-bbfa-76f80fde421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19B8884-26E8-4BC7-B81B-16C880D314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e3c1013-821e-4e98-bbfa-76f80fde421a"/>
    <ds:schemaRef ds:uri="4dc5e71a-92c4-4f6d-817f-dfbfbdb6be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CAD9952-85D0-479A-8F87-18E59DAA243C}">
  <ds:schemaRefs>
    <ds:schemaRef ds:uri="http://schemas.microsoft.com/office/2006/metadata/properties"/>
    <ds:schemaRef ds:uri="http://schemas.microsoft.com/office/infopath/2007/PartnerControls"/>
    <ds:schemaRef ds:uri="4dc5e71a-92c4-4f6d-817f-dfbfbdb6be1d"/>
    <ds:schemaRef ds:uri="be3c1013-821e-4e98-bbfa-76f80fde421a"/>
  </ds:schemaRefs>
</ds:datastoreItem>
</file>

<file path=customXml/itemProps3.xml><?xml version="1.0" encoding="utf-8"?>
<ds:datastoreItem xmlns:ds="http://schemas.openxmlformats.org/officeDocument/2006/customXml" ds:itemID="{6255AF8E-8199-4963-8331-C76FF3979F4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Kit quality monitoring_RTCQI workshop_5.28.24</Template>
  <TotalTime>2479</TotalTime>
  <Words>773</Words>
  <Application>Microsoft Office PowerPoint</Application>
  <PresentationFormat>Widescreen</PresentationFormat>
  <Paragraphs>301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Office Theme</vt:lpstr>
      <vt:lpstr>Using Dilution Panel to Monitor Kit Quality </vt:lpstr>
      <vt:lpstr>Purpose</vt:lpstr>
      <vt:lpstr>Before Panel Preparation</vt:lpstr>
      <vt:lpstr>Preparation of dilution panel</vt:lpstr>
      <vt:lpstr>Dilution schematic</vt:lpstr>
      <vt:lpstr>Reference Results</vt:lpstr>
      <vt:lpstr>Pass Fail Criteria </vt:lpstr>
      <vt:lpstr>Comparative Results on Dilution Panels </vt:lpstr>
      <vt:lpstr>Conclusion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Kit Quality Monitoring</dc:title>
  <dc:creator>Decker Pulice, Kelsie (CDC/GHC/DGHT)</dc:creator>
  <cp:keywords>DGHT template</cp:keywords>
  <cp:lastModifiedBy>Baez Santiago, Madelyn (CDC/GHC/DGHT)</cp:lastModifiedBy>
  <cp:revision>15</cp:revision>
  <dcterms:created xsi:type="dcterms:W3CDTF">2024-05-30T05:22:46Z</dcterms:created>
  <dcterms:modified xsi:type="dcterms:W3CDTF">2024-08-28T03:17:19Z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2023-05-26T16:45:11Z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43292082-a360-4a7f-a989-330bade3e46f</vt:lpwstr>
  </property>
  <property fmtid="{D5CDD505-2E9C-101B-9397-08002B2CF9AE}" pid="8" name="MSIP_Label_7b94a7b8-f06c-4dfe-bdcc-9b548fd58c31_ContentBits">
    <vt:lpwstr>0</vt:lpwstr>
  </property>
  <property fmtid="{D5CDD505-2E9C-101B-9397-08002B2CF9AE}" pid="9" name="ContentTypeId">
    <vt:lpwstr>0x010100887F5FF27D5830488CADF2E081BCCF5A</vt:lpwstr>
  </property>
</Properties>
</file>